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K Modular" charset="1" panose="00000800000000000000"/>
      <p:regular r:id="rId17"/>
    </p:embeddedFont>
    <p:embeddedFont>
      <p:font typeface="Tomorrow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11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5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1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1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27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6.png" Type="http://schemas.openxmlformats.org/officeDocument/2006/relationships/image"/><Relationship Id="rId7" Target="../media/image11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9888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6500">
            <a:off x="10624087" y="3917878"/>
            <a:ext cx="4307438" cy="3661322"/>
          </a:xfrm>
          <a:custGeom>
            <a:avLst/>
            <a:gdLst/>
            <a:ahLst/>
            <a:cxnLst/>
            <a:rect r="r" b="b" t="t" l="l"/>
            <a:pathLst>
              <a:path h="3661322" w="4307438">
                <a:moveTo>
                  <a:pt x="0" y="0"/>
                </a:moveTo>
                <a:lnTo>
                  <a:pt x="4307438" y="0"/>
                </a:lnTo>
                <a:lnTo>
                  <a:pt x="4307438" y="3661322"/>
                </a:lnTo>
                <a:lnTo>
                  <a:pt x="0" y="3661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18890" y="3736878"/>
            <a:ext cx="3962370" cy="3962370"/>
          </a:xfrm>
          <a:custGeom>
            <a:avLst/>
            <a:gdLst/>
            <a:ahLst/>
            <a:cxnLst/>
            <a:rect r="r" b="b" t="t" l="l"/>
            <a:pathLst>
              <a:path h="3962370" w="3962370">
                <a:moveTo>
                  <a:pt x="0" y="0"/>
                </a:moveTo>
                <a:lnTo>
                  <a:pt x="3962370" y="0"/>
                </a:lnTo>
                <a:lnTo>
                  <a:pt x="3962370" y="3962371"/>
                </a:lnTo>
                <a:lnTo>
                  <a:pt x="0" y="3962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7742" y="7995688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39" y="0"/>
                </a:lnTo>
                <a:lnTo>
                  <a:pt x="1394639" y="1608910"/>
                </a:lnTo>
                <a:lnTo>
                  <a:pt x="0" y="1608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29725" y="538300"/>
            <a:ext cx="9828550" cy="2621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4"/>
              </a:lnSpc>
              <a:spcBef>
                <a:spcPct val="0"/>
              </a:spcBef>
            </a:pPr>
            <a:r>
              <a:rPr lang="en-US" sz="754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TEXT ANALYZER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0193" y="4848337"/>
            <a:ext cx="1147614" cy="86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  <a:spcBef>
                <a:spcPct val="0"/>
              </a:spcBef>
            </a:pPr>
            <a:r>
              <a:rPr lang="en-US" sz="51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54639" y="8810850"/>
            <a:ext cx="5704661" cy="44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7"/>
              </a:lnSpc>
              <a:spcBef>
                <a:spcPct val="0"/>
              </a:spcBef>
            </a:pPr>
            <a:r>
              <a:rPr lang="en-US" sz="26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ANA NOFUENTES SOLANO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1634" y="-4392134"/>
            <a:ext cx="19071268" cy="19071268"/>
          </a:xfrm>
          <a:custGeom>
            <a:avLst/>
            <a:gdLst/>
            <a:ahLst/>
            <a:cxnLst/>
            <a:rect r="r" b="b" t="t" l="l"/>
            <a:pathLst>
              <a:path h="19071268" w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8455" y="2357480"/>
            <a:ext cx="10163631" cy="6663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31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He aprendido muchísimo sobre machine learning aunque aun me queda bastante por aprender.</a:t>
            </a:r>
          </a:p>
          <a:p>
            <a:pPr algn="l">
              <a:lnSpc>
                <a:spcPts val="4371"/>
              </a:lnSpc>
            </a:pPr>
          </a:p>
          <a:p>
            <a:pPr algn="l">
              <a:lnSpc>
                <a:spcPts val="4371"/>
              </a:lnSpc>
            </a:pPr>
            <a:r>
              <a:rPr lang="en-US" sz="31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He elegido un tema que era un poco complicado de hacer, dado a la dificultad que tiene diferenciar un texto generado por IA a un humano debido a la constante evolución de la propia IA.</a:t>
            </a:r>
          </a:p>
          <a:p>
            <a:pPr algn="l">
              <a:lnSpc>
                <a:spcPts val="4371"/>
              </a:lnSpc>
            </a:pPr>
          </a:p>
          <a:p>
            <a:pPr algn="l">
              <a:lnSpc>
                <a:spcPts val="4371"/>
              </a:lnSpc>
            </a:pPr>
            <a:r>
              <a:rPr lang="en-US" sz="31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Siempre se puede seguir mejorando por lo tanto cuanto mas investiguemos mas rapido podremos ir a la caza de la IA. </a:t>
            </a:r>
          </a:p>
          <a:p>
            <a:pPr algn="l" marL="0" indent="0" lvl="0">
              <a:lnSpc>
                <a:spcPts val="4711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647573" y="944989"/>
            <a:ext cx="2085624" cy="2181045"/>
          </a:xfrm>
          <a:custGeom>
            <a:avLst/>
            <a:gdLst/>
            <a:ahLst/>
            <a:cxnLst/>
            <a:rect r="r" b="b" t="t" l="l"/>
            <a:pathLst>
              <a:path h="2181045" w="2085624">
                <a:moveTo>
                  <a:pt x="0" y="0"/>
                </a:moveTo>
                <a:lnTo>
                  <a:pt x="2085624" y="0"/>
                </a:lnTo>
                <a:lnTo>
                  <a:pt x="2085624" y="2181045"/>
                </a:lnTo>
                <a:lnTo>
                  <a:pt x="0" y="2181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conclusiones a nivel personal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37742" y="7995688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39" y="0"/>
                </a:lnTo>
                <a:lnTo>
                  <a:pt x="1394639" y="1608910"/>
                </a:lnTo>
                <a:lnTo>
                  <a:pt x="0" y="1608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6563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32257" y="1215498"/>
            <a:ext cx="5423487" cy="175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2"/>
              </a:lnSpc>
              <a:spcBef>
                <a:spcPct val="0"/>
              </a:spcBef>
            </a:pPr>
            <a:r>
              <a:rPr lang="en-US" sz="499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MUCHAS GRACIAS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351074" y="3854842"/>
            <a:ext cx="2081183" cy="2577316"/>
          </a:xfrm>
          <a:custGeom>
            <a:avLst/>
            <a:gdLst/>
            <a:ahLst/>
            <a:cxnLst/>
            <a:rect r="r" b="b" t="t" l="l"/>
            <a:pathLst>
              <a:path h="2577316" w="2081183">
                <a:moveTo>
                  <a:pt x="0" y="0"/>
                </a:moveTo>
                <a:lnTo>
                  <a:pt x="2081183" y="0"/>
                </a:lnTo>
                <a:lnTo>
                  <a:pt x="2081183" y="2577316"/>
                </a:lnTo>
                <a:lnTo>
                  <a:pt x="0" y="257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55743" y="3985384"/>
            <a:ext cx="2658516" cy="2316232"/>
          </a:xfrm>
          <a:custGeom>
            <a:avLst/>
            <a:gdLst/>
            <a:ahLst/>
            <a:cxnLst/>
            <a:rect r="r" b="b" t="t" l="l"/>
            <a:pathLst>
              <a:path h="2316232" w="2658516">
                <a:moveTo>
                  <a:pt x="0" y="0"/>
                </a:moveTo>
                <a:lnTo>
                  <a:pt x="2658516" y="0"/>
                </a:lnTo>
                <a:lnTo>
                  <a:pt x="2658516" y="2316232"/>
                </a:lnTo>
                <a:lnTo>
                  <a:pt x="0" y="2316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87624" y="6058574"/>
            <a:ext cx="1818242" cy="2316232"/>
          </a:xfrm>
          <a:custGeom>
            <a:avLst/>
            <a:gdLst/>
            <a:ahLst/>
            <a:cxnLst/>
            <a:rect r="r" b="b" t="t" l="l"/>
            <a:pathLst>
              <a:path h="2316232" w="1818242">
                <a:moveTo>
                  <a:pt x="0" y="0"/>
                </a:moveTo>
                <a:lnTo>
                  <a:pt x="1818242" y="0"/>
                </a:lnTo>
                <a:lnTo>
                  <a:pt x="1818242" y="2316232"/>
                </a:lnTo>
                <a:lnTo>
                  <a:pt x="0" y="2316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7742" y="7995688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39" y="0"/>
                </a:lnTo>
                <a:lnTo>
                  <a:pt x="1394639" y="1608910"/>
                </a:lnTo>
                <a:lnTo>
                  <a:pt x="0" y="16089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1717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4813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21342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977872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35061" y="2297982"/>
            <a:ext cx="15187998" cy="6473884"/>
          </a:xfrm>
          <a:custGeom>
            <a:avLst/>
            <a:gdLst/>
            <a:ahLst/>
            <a:cxnLst/>
            <a:rect r="r" b="b" t="t" l="l"/>
            <a:pathLst>
              <a:path h="6473884" w="15187998">
                <a:moveTo>
                  <a:pt x="0" y="0"/>
                </a:moveTo>
                <a:lnTo>
                  <a:pt x="15187998" y="0"/>
                </a:lnTo>
                <a:lnTo>
                  <a:pt x="15187998" y="6473884"/>
                </a:lnTo>
                <a:lnTo>
                  <a:pt x="0" y="6473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24359" y="2461984"/>
            <a:ext cx="11009402" cy="655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¿Podemos distinguir entre lo que escribe una máquina y lo que escribe una persona?</a:t>
            </a:r>
          </a:p>
          <a:p>
            <a:pPr algn="l">
              <a:lnSpc>
                <a:spcPts val="3748"/>
              </a:lnSpc>
            </a:pPr>
          </a:p>
          <a:p>
            <a:pPr algn="l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</a:t>
            </a:r>
            <a:r>
              <a:rPr lang="en-US" sz="26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ecidí enfrentar este reto. Mi objetivo era entrenar un modelo de machine learning que detectara si un texto fue creado por una IA o por un ser humano. </a:t>
            </a:r>
          </a:p>
          <a:p>
            <a:pPr algn="l">
              <a:lnSpc>
                <a:spcPts val="3748"/>
              </a:lnSpc>
            </a:pPr>
          </a:p>
          <a:p>
            <a:pPr algn="l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Utilicé modelos avanzados, como XGBoost, y técnicas de preprocesamiento para encontrar esas pequeñas diferencias que nos pueden pasar desapercibidas.</a:t>
            </a:r>
          </a:p>
          <a:p>
            <a:pPr algn="l">
              <a:lnSpc>
                <a:spcPts val="3748"/>
              </a:lnSpc>
            </a:pPr>
          </a:p>
          <a:p>
            <a:pPr algn="l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Hoy les mostraré cómo lo hice y los resultados que obtuve. ¿Puede una máquina detectar a otra máquina?</a:t>
            </a:r>
          </a:p>
          <a:p>
            <a:pPr algn="l">
              <a:lnSpc>
                <a:spcPts val="3748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4955805" y="7116632"/>
            <a:ext cx="2645978" cy="2713824"/>
          </a:xfrm>
          <a:custGeom>
            <a:avLst/>
            <a:gdLst/>
            <a:ahLst/>
            <a:cxnLst/>
            <a:rect r="r" b="b" t="t" l="l"/>
            <a:pathLst>
              <a:path h="2713824" w="2645978">
                <a:moveTo>
                  <a:pt x="2645978" y="0"/>
                </a:moveTo>
                <a:lnTo>
                  <a:pt x="0" y="0"/>
                </a:lnTo>
                <a:lnTo>
                  <a:pt x="0" y="2713824"/>
                </a:lnTo>
                <a:lnTo>
                  <a:pt x="2645978" y="2713824"/>
                </a:lnTo>
                <a:lnTo>
                  <a:pt x="264597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1921" y="1028700"/>
            <a:ext cx="1037426" cy="1037452"/>
          </a:xfrm>
          <a:custGeom>
            <a:avLst/>
            <a:gdLst/>
            <a:ahLst/>
            <a:cxnLst/>
            <a:rect r="r" b="b" t="t" l="l"/>
            <a:pathLst>
              <a:path h="1037452" w="1037426">
                <a:moveTo>
                  <a:pt x="0" y="0"/>
                </a:moveTo>
                <a:lnTo>
                  <a:pt x="1037425" y="0"/>
                </a:lnTo>
                <a:lnTo>
                  <a:pt x="1037425" y="1037452"/>
                </a:lnTo>
                <a:lnTo>
                  <a:pt x="0" y="1037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t="0" r="-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54557" y="1141533"/>
            <a:ext cx="9530894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porque text analyzer</a:t>
            </a:r>
            <a:r>
              <a:rPr lang="en-US" sz="4263" strike="noStrike" u="none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37742" y="7995688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39" y="0"/>
                </a:lnTo>
                <a:lnTo>
                  <a:pt x="1394639" y="1608910"/>
                </a:lnTo>
                <a:lnTo>
                  <a:pt x="0" y="1608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30D69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824369" y="2552264"/>
            <a:ext cx="15261267" cy="5182472"/>
          </a:xfrm>
          <a:custGeom>
            <a:avLst/>
            <a:gdLst/>
            <a:ahLst/>
            <a:cxnLst/>
            <a:rect r="r" b="b" t="t" l="l"/>
            <a:pathLst>
              <a:path h="5182472" w="15261267">
                <a:moveTo>
                  <a:pt x="0" y="0"/>
                </a:moveTo>
                <a:lnTo>
                  <a:pt x="15261267" y="0"/>
                </a:lnTo>
                <a:lnTo>
                  <a:pt x="15261267" y="5182472"/>
                </a:lnTo>
                <a:lnTo>
                  <a:pt x="0" y="51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21966"/>
            <a:ext cx="2595912" cy="2905872"/>
          </a:xfrm>
          <a:custGeom>
            <a:avLst/>
            <a:gdLst/>
            <a:ahLst/>
            <a:cxnLst/>
            <a:rect r="r" b="b" t="t" l="l"/>
            <a:pathLst>
              <a:path h="2905872" w="2595912">
                <a:moveTo>
                  <a:pt x="0" y="0"/>
                </a:moveTo>
                <a:lnTo>
                  <a:pt x="2595912" y="0"/>
                </a:lnTo>
                <a:lnTo>
                  <a:pt x="2595912" y="2905872"/>
                </a:lnTo>
                <a:lnTo>
                  <a:pt x="0" y="2905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18126" y="537146"/>
            <a:ext cx="13168219" cy="9212708"/>
          </a:xfrm>
          <a:custGeom>
            <a:avLst/>
            <a:gdLst/>
            <a:ahLst/>
            <a:cxnLst/>
            <a:rect r="r" b="b" t="t" l="l"/>
            <a:pathLst>
              <a:path h="9212708" w="13168219">
                <a:moveTo>
                  <a:pt x="0" y="0"/>
                </a:moveTo>
                <a:lnTo>
                  <a:pt x="13168219" y="0"/>
                </a:lnTo>
                <a:lnTo>
                  <a:pt x="13168219" y="9212708"/>
                </a:lnTo>
                <a:lnTo>
                  <a:pt x="0" y="921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600" r="0" b="-36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7742" y="7995688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39" y="0"/>
                </a:lnTo>
                <a:lnTo>
                  <a:pt x="1394639" y="1608910"/>
                </a:lnTo>
                <a:lnTo>
                  <a:pt x="0" y="1608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1103" y="-3227555"/>
            <a:ext cx="11749288" cy="13926958"/>
          </a:xfrm>
          <a:custGeom>
            <a:avLst/>
            <a:gdLst/>
            <a:ahLst/>
            <a:cxnLst/>
            <a:rect r="r" b="b" t="t" l="l"/>
            <a:pathLst>
              <a:path h="13926958" w="11749288">
                <a:moveTo>
                  <a:pt x="0" y="0"/>
                </a:moveTo>
                <a:lnTo>
                  <a:pt x="11749288" y="0"/>
                </a:lnTo>
                <a:lnTo>
                  <a:pt x="11749288" y="13926958"/>
                </a:lnTo>
                <a:lnTo>
                  <a:pt x="0" y="1392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36494" y="2540795"/>
            <a:ext cx="1018063" cy="1052261"/>
          </a:xfrm>
          <a:custGeom>
            <a:avLst/>
            <a:gdLst/>
            <a:ahLst/>
            <a:cxnLst/>
            <a:rect r="r" b="b" t="t" l="l"/>
            <a:pathLst>
              <a:path h="1052261" w="1018063">
                <a:moveTo>
                  <a:pt x="1018063" y="0"/>
                </a:moveTo>
                <a:lnTo>
                  <a:pt x="0" y="0"/>
                </a:lnTo>
                <a:lnTo>
                  <a:pt x="0" y="1052261"/>
                </a:lnTo>
                <a:lnTo>
                  <a:pt x="1018063" y="1052261"/>
                </a:lnTo>
                <a:lnTo>
                  <a:pt x="101806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8391">
            <a:off x="1695277" y="3225224"/>
            <a:ext cx="3940266" cy="3856536"/>
          </a:xfrm>
          <a:custGeom>
            <a:avLst/>
            <a:gdLst/>
            <a:ahLst/>
            <a:cxnLst/>
            <a:rect r="r" b="b" t="t" l="l"/>
            <a:pathLst>
              <a:path h="3856536" w="3940266">
                <a:moveTo>
                  <a:pt x="0" y="0"/>
                </a:moveTo>
                <a:lnTo>
                  <a:pt x="3940266" y="0"/>
                </a:lnTo>
                <a:lnTo>
                  <a:pt x="3940266" y="3856536"/>
                </a:lnTo>
                <a:lnTo>
                  <a:pt x="0" y="3856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644364"/>
            <a:ext cx="7705112" cy="1478284"/>
            <a:chOff x="0" y="0"/>
            <a:chExt cx="10273483" cy="1971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73483" cy="1971045"/>
            </a:xfrm>
            <a:custGeom>
              <a:avLst/>
              <a:gdLst/>
              <a:ahLst/>
              <a:cxnLst/>
              <a:rect r="r" b="b" t="t" l="l"/>
              <a:pathLst>
                <a:path h="19710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1971045"/>
                  </a:lnTo>
                  <a:lnTo>
                    <a:pt x="0" y="1971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14175" r="0" b="-14175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60941" y="640286"/>
              <a:ext cx="9551601" cy="62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2"/>
                </a:lnSpc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NAIVE BAYES CLASSIFIER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1921" y="1028700"/>
            <a:ext cx="1037426" cy="1037452"/>
            <a:chOff x="0" y="0"/>
            <a:chExt cx="1383234" cy="13832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" t="0" r="-1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4728226"/>
            <a:ext cx="7705112" cy="1897384"/>
            <a:chOff x="0" y="0"/>
            <a:chExt cx="10273483" cy="25298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73483" cy="2529845"/>
            </a:xfrm>
            <a:custGeom>
              <a:avLst/>
              <a:gdLst/>
              <a:ahLst/>
              <a:cxnLst/>
              <a:rect r="r" b="b" t="t" l="l"/>
              <a:pathLst>
                <a:path h="25298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2529845"/>
                  </a:lnTo>
                  <a:lnTo>
                    <a:pt x="0" y="2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360941" y="908848"/>
              <a:ext cx="9551601" cy="62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12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SUPPORT VECTOR MACHINES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812087"/>
            <a:ext cx="7705112" cy="1897384"/>
            <a:chOff x="0" y="0"/>
            <a:chExt cx="10273483" cy="25298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73483" cy="2529845"/>
            </a:xfrm>
            <a:custGeom>
              <a:avLst/>
              <a:gdLst/>
              <a:ahLst/>
              <a:cxnLst/>
              <a:rect r="r" b="b" t="t" l="l"/>
              <a:pathLst>
                <a:path h="25298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2529845"/>
                  </a:lnTo>
                  <a:lnTo>
                    <a:pt x="0" y="2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360941" y="908848"/>
              <a:ext cx="9551601" cy="62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12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X-GBOOST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prueba de 3 modelos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446680" y="6956324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40" y="0"/>
                </a:lnTo>
                <a:lnTo>
                  <a:pt x="1394640" y="1608910"/>
                </a:lnTo>
                <a:lnTo>
                  <a:pt x="0" y="1608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4707" y="7905016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39" y="0"/>
                </a:lnTo>
                <a:lnTo>
                  <a:pt x="1394639" y="1608910"/>
                </a:lnTo>
                <a:lnTo>
                  <a:pt x="0" y="1608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66732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634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699366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3007654" y="3352526"/>
            <a:ext cx="11167086" cy="1801368"/>
            <a:chOff x="0" y="0"/>
            <a:chExt cx="14889448" cy="24018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135848" y="0"/>
              <a:ext cx="9753600" cy="2401824"/>
            </a:xfrm>
            <a:custGeom>
              <a:avLst/>
              <a:gdLst/>
              <a:ahLst/>
              <a:cxnLst/>
              <a:rect r="r" b="b" t="t" l="l"/>
              <a:pathLst>
                <a:path h="240182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401824"/>
                  </a:lnTo>
                  <a:lnTo>
                    <a:pt x="0" y="240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694141" y="759113"/>
              <a:ext cx="8637014" cy="740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3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PRECISION BAJÓ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773521"/>
              <a:ext cx="5161248" cy="1301065"/>
            </a:xfrm>
            <a:custGeom>
              <a:avLst/>
              <a:gdLst/>
              <a:ahLst/>
              <a:cxnLst/>
              <a:rect r="r" b="b" t="t" l="l"/>
              <a:pathLst>
                <a:path h="1301065" w="5161248">
                  <a:moveTo>
                    <a:pt x="0" y="0"/>
                  </a:moveTo>
                  <a:lnTo>
                    <a:pt x="5161248" y="0"/>
                  </a:lnTo>
                  <a:lnTo>
                    <a:pt x="5161248" y="1301064"/>
                  </a:lnTo>
                  <a:lnTo>
                    <a:pt x="0" y="1301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58794" y="6673635"/>
            <a:ext cx="11167086" cy="1801368"/>
            <a:chOff x="0" y="0"/>
            <a:chExt cx="14889448" cy="24018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135848" y="0"/>
              <a:ext cx="9753600" cy="2401824"/>
            </a:xfrm>
            <a:custGeom>
              <a:avLst/>
              <a:gdLst/>
              <a:ahLst/>
              <a:cxnLst/>
              <a:rect r="r" b="b" t="t" l="l"/>
              <a:pathLst>
                <a:path h="240182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401824"/>
                  </a:lnTo>
                  <a:lnTo>
                    <a:pt x="0" y="240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694141" y="759113"/>
              <a:ext cx="8637014" cy="740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3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SEGUI INVESTIGANDO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true" rot="0">
              <a:off x="0" y="327239"/>
              <a:ext cx="5161248" cy="1301065"/>
            </a:xfrm>
            <a:custGeom>
              <a:avLst/>
              <a:gdLst/>
              <a:ahLst/>
              <a:cxnLst/>
              <a:rect r="r" b="b" t="t" l="l"/>
              <a:pathLst>
                <a:path h="1301065" w="5161248">
                  <a:moveTo>
                    <a:pt x="0" y="1301064"/>
                  </a:moveTo>
                  <a:lnTo>
                    <a:pt x="5161248" y="1301064"/>
                  </a:lnTo>
                  <a:lnTo>
                    <a:pt x="5161248" y="0"/>
                  </a:lnTo>
                  <a:lnTo>
                    <a:pt x="0" y="0"/>
                  </a:lnTo>
                  <a:lnTo>
                    <a:pt x="0" y="1301064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21921" y="1028700"/>
            <a:ext cx="1037426" cy="1037426"/>
          </a:xfrm>
          <a:custGeom>
            <a:avLst/>
            <a:gdLst/>
            <a:ahLst/>
            <a:cxnLst/>
            <a:rect r="r" b="b" t="t" l="l"/>
            <a:pathLst>
              <a:path h="1037426" w="1037426">
                <a:moveTo>
                  <a:pt x="0" y="0"/>
                </a:moveTo>
                <a:lnTo>
                  <a:pt x="1037425" y="0"/>
                </a:lnTo>
                <a:lnTo>
                  <a:pt x="1037425" y="1037426"/>
                </a:lnTo>
                <a:lnTo>
                  <a:pt x="0" y="10374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67335" y="6182476"/>
            <a:ext cx="2777849" cy="2691041"/>
          </a:xfrm>
          <a:custGeom>
            <a:avLst/>
            <a:gdLst/>
            <a:ahLst/>
            <a:cxnLst/>
            <a:rect r="r" b="b" t="t" l="l"/>
            <a:pathLst>
              <a:path h="2691041" w="2777849">
                <a:moveTo>
                  <a:pt x="0" y="0"/>
                </a:moveTo>
                <a:lnTo>
                  <a:pt x="2777849" y="0"/>
                </a:lnTo>
                <a:lnTo>
                  <a:pt x="2777849" y="2691042"/>
                </a:lnTo>
                <a:lnTo>
                  <a:pt x="0" y="26910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254557" y="2956853"/>
            <a:ext cx="2028800" cy="2592716"/>
          </a:xfrm>
          <a:custGeom>
            <a:avLst/>
            <a:gdLst/>
            <a:ahLst/>
            <a:cxnLst/>
            <a:rect r="r" b="b" t="t" l="l"/>
            <a:pathLst>
              <a:path h="2592716" w="2028800">
                <a:moveTo>
                  <a:pt x="0" y="0"/>
                </a:moveTo>
                <a:lnTo>
                  <a:pt x="2028800" y="0"/>
                </a:lnTo>
                <a:lnTo>
                  <a:pt x="2028800" y="2592715"/>
                </a:lnTo>
                <a:lnTo>
                  <a:pt x="0" y="25927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prueba con dataset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64707" y="8069063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39" y="0"/>
                </a:lnTo>
                <a:lnTo>
                  <a:pt x="1394639" y="1608909"/>
                </a:lnTo>
                <a:lnTo>
                  <a:pt x="0" y="1608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790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1921" y="4327204"/>
            <a:ext cx="7315200" cy="3785616"/>
          </a:xfrm>
          <a:custGeom>
            <a:avLst/>
            <a:gdLst/>
            <a:ahLst/>
            <a:cxnLst/>
            <a:rect r="r" b="b" t="t" l="l"/>
            <a:pathLst>
              <a:path h="3785616" w="7315200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4100" y="4327204"/>
            <a:ext cx="7315200" cy="3785616"/>
          </a:xfrm>
          <a:custGeom>
            <a:avLst/>
            <a:gdLst/>
            <a:ahLst/>
            <a:cxnLst/>
            <a:rect r="r" b="b" t="t" l="l"/>
            <a:pathLst>
              <a:path h="3785616" w="7315200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4557" y="1151058"/>
            <a:ext cx="15004743" cy="6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89"/>
              </a:lnSpc>
              <a:spcBef>
                <a:spcPct val="0"/>
              </a:spcBef>
            </a:pPr>
            <a:r>
              <a:rPr lang="en-US" sz="40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embeddings vs vectorización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1921" y="1028700"/>
            <a:ext cx="1037426" cy="1037426"/>
          </a:xfrm>
          <a:custGeom>
            <a:avLst/>
            <a:gdLst/>
            <a:ahLst/>
            <a:cxnLst/>
            <a:rect r="r" b="b" t="t" l="l"/>
            <a:pathLst>
              <a:path h="1037426" w="1037426">
                <a:moveTo>
                  <a:pt x="0" y="0"/>
                </a:moveTo>
                <a:lnTo>
                  <a:pt x="1037425" y="0"/>
                </a:lnTo>
                <a:lnTo>
                  <a:pt x="1037425" y="1037426"/>
                </a:lnTo>
                <a:lnTo>
                  <a:pt x="0" y="1037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7947" y="3630853"/>
            <a:ext cx="6556705" cy="44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¿que es vectorizar?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58235" y="3630853"/>
            <a:ext cx="6686930" cy="44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¿que es un embedding?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76825"/>
            <a:ext cx="7451544" cy="215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6"/>
              </a:lnSpc>
              <a:spcBef>
                <a:spcPct val="0"/>
              </a:spcBef>
            </a:pPr>
            <a:r>
              <a:rPr lang="en-US" sz="3097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La vectorización convierte datos en números sin capturar significado o relaciones entre palabras (por ejemplo, frecuencia de palabras)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44100" y="4805363"/>
            <a:ext cx="7315200" cy="270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6"/>
              </a:lnSpc>
              <a:spcBef>
                <a:spcPct val="0"/>
              </a:spcBef>
            </a:pPr>
            <a:r>
              <a:rPr lang="en-US" sz="3097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Los embeddings, representan las palabras con números que reflejan su contexto y similitud, haciendo que palabras con significados similares tengan valores cercanos.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64707" y="8112820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39" y="0"/>
                </a:lnTo>
                <a:lnTo>
                  <a:pt x="1394639" y="1608910"/>
                </a:lnTo>
                <a:lnTo>
                  <a:pt x="0" y="16089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688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1234" y="-162257"/>
            <a:ext cx="20550468" cy="10611514"/>
          </a:xfrm>
          <a:custGeom>
            <a:avLst/>
            <a:gdLst/>
            <a:ahLst/>
            <a:cxnLst/>
            <a:rect r="r" b="b" t="t" l="l"/>
            <a:pathLst>
              <a:path h="10611514" w="20550468">
                <a:moveTo>
                  <a:pt x="0" y="0"/>
                </a:moveTo>
                <a:lnTo>
                  <a:pt x="20550468" y="0"/>
                </a:lnTo>
                <a:lnTo>
                  <a:pt x="20550468" y="10611514"/>
                </a:lnTo>
                <a:lnTo>
                  <a:pt x="0" y="1061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21224" y="580087"/>
            <a:ext cx="8395293" cy="8455184"/>
          </a:xfrm>
          <a:custGeom>
            <a:avLst/>
            <a:gdLst/>
            <a:ahLst/>
            <a:cxnLst/>
            <a:rect r="r" b="b" t="t" l="l"/>
            <a:pathLst>
              <a:path h="8455184" w="8395293">
                <a:moveTo>
                  <a:pt x="0" y="0"/>
                </a:moveTo>
                <a:lnTo>
                  <a:pt x="8395293" y="0"/>
                </a:lnTo>
                <a:lnTo>
                  <a:pt x="8395293" y="8455183"/>
                </a:lnTo>
                <a:lnTo>
                  <a:pt x="0" y="845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03344" y="2052939"/>
            <a:ext cx="6265377" cy="98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  <a:spcBef>
                <a:spcPct val="0"/>
              </a:spcBef>
            </a:pPr>
            <a:r>
              <a:rPr lang="en-US" sz="338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Embedding all-MiniLM-L6-v2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445247"/>
            <a:ext cx="9749289" cy="26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eficiencia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53025"/>
            <a:ext cx="9749289" cy="26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calidad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6986" y="5903053"/>
            <a:ext cx="9749289" cy="26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versatilidad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7730" y="3737468"/>
            <a:ext cx="2029420" cy="26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resultados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3152" y="3736085"/>
            <a:ext cx="9749289" cy="26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¿porqué?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36033" y="4716258"/>
            <a:ext cx="4080484" cy="26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no dio buenos resultaods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722876" y="3274870"/>
            <a:ext cx="2028800" cy="2592716"/>
          </a:xfrm>
          <a:custGeom>
            <a:avLst/>
            <a:gdLst/>
            <a:ahLst/>
            <a:cxnLst/>
            <a:rect r="r" b="b" t="t" l="l"/>
            <a:pathLst>
              <a:path h="2592716" w="2028800">
                <a:moveTo>
                  <a:pt x="0" y="0"/>
                </a:moveTo>
                <a:lnTo>
                  <a:pt x="2028800" y="0"/>
                </a:lnTo>
                <a:lnTo>
                  <a:pt x="2028800" y="2592715"/>
                </a:lnTo>
                <a:lnTo>
                  <a:pt x="0" y="2592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7742" y="7995688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39" y="0"/>
                </a:lnTo>
                <a:lnTo>
                  <a:pt x="1394639" y="1608910"/>
                </a:lnTo>
                <a:lnTo>
                  <a:pt x="0" y="16089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949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6787" y="2730518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387555" y="2732778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73354" y="3090828"/>
            <a:ext cx="4433309" cy="26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</a:pPr>
            <a:r>
              <a:rPr lang="en-US" sz="1815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tamaño de la muestra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386787" y="4113786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6"/>
                </a:lnTo>
                <a:lnTo>
                  <a:pt x="0" y="123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73354" y="4428403"/>
            <a:ext cx="4433309" cy="52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realizar pruebas en servidores externos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86787" y="5497053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68496" y="5857276"/>
            <a:ext cx="4433309" cy="52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revisar los requisitos de los modelos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386787" y="6880321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6"/>
                </a:lnTo>
                <a:lnTo>
                  <a:pt x="0" y="123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73354" y="7369988"/>
            <a:ext cx="4433309" cy="26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hiperparametros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386787" y="8263588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73354" y="8753256"/>
            <a:ext cx="4433309" cy="26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fuentes de datos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0769" y="2365957"/>
            <a:ext cx="6716787" cy="134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0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poca capacidad computacional</a:t>
            </a:r>
          </a:p>
          <a:p>
            <a:pPr algn="l">
              <a:lnSpc>
                <a:spcPts val="3533"/>
              </a:lnSpc>
            </a:pPr>
            <a:r>
              <a:rPr lang="en-US" sz="30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reducir muestra para calcular el tiempo necesario y si es o no viable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7336" y="4049017"/>
            <a:ext cx="5823877" cy="90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  <a:spcBef>
                <a:spcPct val="0"/>
              </a:spcBef>
            </a:pPr>
            <a:r>
              <a:rPr lang="en-US" sz="30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para poder realizar pruebas mas fiables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76519" y="5283693"/>
            <a:ext cx="5823877" cy="90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  <a:spcBef>
                <a:spcPct val="0"/>
              </a:spcBef>
            </a:pPr>
            <a:r>
              <a:rPr lang="en-US" sz="30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si son modelos muy pesados antes de intentar ejecutar nada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77336" y="6654163"/>
            <a:ext cx="5823877" cy="134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  <a:spcBef>
                <a:spcPct val="0"/>
              </a:spcBef>
            </a:pPr>
            <a:r>
              <a:rPr lang="en-US" sz="30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intenté realizar pruebas con hiperparametros y cross validation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77336" y="8273113"/>
            <a:ext cx="5823877" cy="179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  <a:spcBef>
                <a:spcPct val="0"/>
              </a:spcBef>
            </a:pPr>
            <a:r>
              <a:rPr lang="en-US" sz="30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recojer fuentes de datos procedentes de diferentes lugares para poder hacer un modelo mas robusto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666277" y="8003139"/>
            <a:ext cx="1940569" cy="2331013"/>
          </a:xfrm>
          <a:custGeom>
            <a:avLst/>
            <a:gdLst/>
            <a:ahLst/>
            <a:cxnLst/>
            <a:rect r="r" b="b" t="t" l="l"/>
            <a:pathLst>
              <a:path h="2331013" w="1940569">
                <a:moveTo>
                  <a:pt x="0" y="0"/>
                </a:moveTo>
                <a:lnTo>
                  <a:pt x="1940569" y="0"/>
                </a:lnTo>
                <a:lnTo>
                  <a:pt x="1940569" y="2331013"/>
                </a:lnTo>
                <a:lnTo>
                  <a:pt x="0" y="2331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7387555" y="4115973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7387555" y="5499168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7387555" y="6882363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7387555" y="8265557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1"/>
                </a:lnTo>
                <a:lnTo>
                  <a:pt x="2403214" y="605811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areas de mejora y problemas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21921" y="1028700"/>
            <a:ext cx="1037426" cy="1037426"/>
          </a:xfrm>
          <a:custGeom>
            <a:avLst/>
            <a:gdLst/>
            <a:ahLst/>
            <a:cxnLst/>
            <a:rect r="r" b="b" t="t" l="l"/>
            <a:pathLst>
              <a:path h="1037426" w="1037426">
                <a:moveTo>
                  <a:pt x="0" y="0"/>
                </a:moveTo>
                <a:lnTo>
                  <a:pt x="1037425" y="0"/>
                </a:lnTo>
                <a:lnTo>
                  <a:pt x="1037425" y="1037426"/>
                </a:lnTo>
                <a:lnTo>
                  <a:pt x="0" y="10374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56792" y="7995688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39" y="0"/>
                </a:lnTo>
                <a:lnTo>
                  <a:pt x="1394639" y="1608910"/>
                </a:lnTo>
                <a:lnTo>
                  <a:pt x="0" y="1608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1634" y="-4392134"/>
            <a:ext cx="19071268" cy="19071268"/>
          </a:xfrm>
          <a:custGeom>
            <a:avLst/>
            <a:gdLst/>
            <a:ahLst/>
            <a:cxnLst/>
            <a:rect r="r" b="b" t="t" l="l"/>
            <a:pathLst>
              <a:path h="19071268" w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4557" y="2654361"/>
            <a:ext cx="12548794" cy="6136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7"/>
              </a:lnSpc>
            </a:pPr>
            <a:r>
              <a:rPr lang="en-US" sz="38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aplicar técnicas como el embudding, random search/grid search, cross valitation, la funcion previa a cross validation para la seleccion del mejor modelo, son técnicas que robustecen tu modelo, siempre teniendo en cuenta la capacidad computacional y el tiempo del que dispones.</a:t>
            </a:r>
          </a:p>
          <a:p>
            <a:pPr algn="l">
              <a:lnSpc>
                <a:spcPts val="5397"/>
              </a:lnSpc>
            </a:pPr>
          </a:p>
          <a:p>
            <a:pPr algn="l">
              <a:lnSpc>
                <a:spcPts val="5397"/>
              </a:lnSpc>
            </a:pPr>
          </a:p>
          <a:p>
            <a:pPr algn="l" marL="0" indent="0" lvl="0">
              <a:lnSpc>
                <a:spcPts val="5397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647573" y="944989"/>
            <a:ext cx="2085624" cy="2181045"/>
          </a:xfrm>
          <a:custGeom>
            <a:avLst/>
            <a:gdLst/>
            <a:ahLst/>
            <a:cxnLst/>
            <a:rect r="r" b="b" t="t" l="l"/>
            <a:pathLst>
              <a:path h="2181045" w="2085624">
                <a:moveTo>
                  <a:pt x="0" y="0"/>
                </a:moveTo>
                <a:lnTo>
                  <a:pt x="2085624" y="0"/>
                </a:lnTo>
                <a:lnTo>
                  <a:pt x="2085624" y="2181045"/>
                </a:lnTo>
                <a:lnTo>
                  <a:pt x="0" y="2181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conclusión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37742" y="7995688"/>
            <a:ext cx="1394639" cy="1608910"/>
          </a:xfrm>
          <a:custGeom>
            <a:avLst/>
            <a:gdLst/>
            <a:ahLst/>
            <a:cxnLst/>
            <a:rect r="r" b="b" t="t" l="l"/>
            <a:pathLst>
              <a:path h="1608910" w="1394639">
                <a:moveTo>
                  <a:pt x="0" y="0"/>
                </a:moveTo>
                <a:lnTo>
                  <a:pt x="1394639" y="0"/>
                </a:lnTo>
                <a:lnTo>
                  <a:pt x="1394639" y="1608910"/>
                </a:lnTo>
                <a:lnTo>
                  <a:pt x="0" y="1608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DAGUgP3VxLQ</dc:identifier>
  <dcterms:modified xsi:type="dcterms:W3CDTF">2011-08-01T06:04:30Z</dcterms:modified>
  <cp:revision>1</cp:revision>
  <dc:title>Artificial intelligence to Enhance Language Skills Presentation in Blue and Purple 3D Modern Style</dc:title>
</cp:coreProperties>
</file>